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69" r:id="rId18"/>
    <p:sldId id="270" r:id="rId19"/>
    <p:sldId id="283" r:id="rId20"/>
    <p:sldId id="284" r:id="rId21"/>
    <p:sldId id="282" r:id="rId22"/>
    <p:sldId id="286" r:id="rId23"/>
    <p:sldId id="285" r:id="rId24"/>
    <p:sldId id="287" r:id="rId25"/>
    <p:sldId id="274" r:id="rId26"/>
    <p:sldId id="279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" y="19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0AD9E-8AA5-4D3D-B284-6E11F0EEE18D}" type="datetimeFigureOut">
              <a:rPr lang="en-US" smtClean="0"/>
              <a:pPr/>
              <a:t>09/Jun/2011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92-C44E-4512-9459-48F13EC7A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21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BDEC92-7BB4-4959-A1EA-E93A94B2198B}" type="datetimeFigureOut">
              <a:rPr lang="en-CA"/>
              <a:pPr/>
              <a:t>09/06/2011</a:t>
            </a:fld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DD934D-62C4-4FC8-A7D4-B8A7FF8193A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1900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market pain, make it HURT, not just a list</a:t>
            </a:r>
            <a:r>
              <a:rPr lang="en-US" baseline="0" dirty="0" smtClean="0"/>
              <a:t> of terms, these look like your speaker’s notes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57D3F-7C42-44F0-BDC9-9F7FF6EB90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70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762">
              <a:spcBef>
                <a:spcPct val="0"/>
              </a:spcBef>
            </a:pPr>
            <a:endParaRPr lang="en-US"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FE3EA-7FF0-43BC-BB35-9D2EA467FA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CDD5-305B-4B54-93A0-E0E607E3D844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FD74-3DD2-45B5-AF85-108A44FF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BD9C-410F-42ED-A0CE-A15374435104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053C-359B-4697-A420-A62125043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DF77-8846-4914-A2A0-F5C05880D57E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3C6A-F8FF-4387-A713-7CA948F7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561D-CCCD-4615-ACEE-4A9D67EF0207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DF9E-16F3-4219-A5EF-9F4BEB560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CFFE-3FDB-482D-89C8-50E93710E9DA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4338-6AC9-4940-AD49-417CD61A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D8C-C456-4E8A-847C-758CEEF1870B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A9C5-B5C7-4F50-94AF-13C9C1E3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F2E2-77FC-4EF5-BDBA-E107CF606B80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81EE-ED47-4848-BEA3-E32E3C23A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DD17-FA88-4795-ABF7-EE5FCFED7AF5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9390-A36A-41D4-AAAF-50321B54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5BE3-C5EB-4940-B61B-3A33BF100333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49E4-BFF5-40B8-A37E-9A335480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1BD0-C793-4CDB-B922-E5903DAA54D7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080F-C6D5-409B-9E83-1ED305AC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6071-E1D6-431E-957A-2ABA1231F54E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F7A5-5E98-4547-9B26-FABDA089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C9CBE-9703-4BB7-AB25-F4B33E39E662}" type="datetimeFigureOut">
              <a:rPr lang="en-US"/>
              <a:pPr>
                <a:defRPr/>
              </a:pPr>
              <a:t>09/Jun/2011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06A79-A3E9-480E-B315-5F4392D6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ANHEITbanner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437063"/>
            <a:ext cx="4679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971600" y="908720"/>
            <a:ext cx="71294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A new system for submission and review of research proposals: </a:t>
            </a:r>
          </a:p>
          <a:p>
            <a:r>
              <a:rPr lang="en-US" sz="2800" b="1" dirty="0" smtClean="0"/>
              <a:t>A comparison of in-house development vs. external software</a:t>
            </a:r>
            <a:endParaRPr lang="en-US" sz="2800" b="1" dirty="0"/>
          </a:p>
        </p:txBody>
      </p:sp>
      <p:pic>
        <p:nvPicPr>
          <p:cNvPr id="13316" name="Picture 4" descr="Laurier100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438" y="6173788"/>
            <a:ext cx="2320925" cy="320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66655" y="3158970"/>
            <a:ext cx="621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Sally Gray, </a:t>
            </a:r>
            <a:r>
              <a:rPr lang="en-CA" dirty="0" err="1" smtClean="0"/>
              <a:t>Wilfrid</a:t>
            </a:r>
            <a:r>
              <a:rPr lang="en-CA" dirty="0" smtClean="0"/>
              <a:t> Laurier University</a:t>
            </a:r>
          </a:p>
          <a:p>
            <a:r>
              <a:rPr lang="en-CA" dirty="0" err="1" smtClean="0"/>
              <a:t>Andrzej</a:t>
            </a:r>
            <a:r>
              <a:rPr lang="en-CA" dirty="0" smtClean="0"/>
              <a:t> </a:t>
            </a:r>
            <a:r>
              <a:rPr lang="en-CA" dirty="0" err="1" smtClean="0"/>
              <a:t>Gadomski</a:t>
            </a:r>
            <a:r>
              <a:rPr lang="en-CA" dirty="0" smtClean="0"/>
              <a:t>, Wilfrid Laurier University</a:t>
            </a:r>
          </a:p>
          <a:p>
            <a:r>
              <a:rPr lang="en-CA" dirty="0" smtClean="0"/>
              <a:t>Gordon McDonald, Process Pathways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89" y="1162050"/>
            <a:ext cx="8460940" cy="5507310"/>
          </a:xfrm>
        </p:spPr>
        <p:txBody>
          <a:bodyPr/>
          <a:lstStyle/>
          <a:p>
            <a:r>
              <a:rPr lang="en-CA" dirty="0" smtClean="0"/>
              <a:t>In-house software development</a:t>
            </a:r>
          </a:p>
          <a:p>
            <a:pPr lvl="1"/>
            <a:r>
              <a:rPr lang="en-CA" dirty="0" smtClean="0"/>
              <a:t>Pros: Can get exactly the system we need.</a:t>
            </a:r>
          </a:p>
          <a:p>
            <a:r>
              <a:rPr lang="en-CA" dirty="0" smtClean="0"/>
              <a:t>Cons:</a:t>
            </a:r>
          </a:p>
          <a:p>
            <a:pPr lvl="1"/>
            <a:r>
              <a:rPr lang="en-CA" sz="2400" dirty="0" smtClean="0"/>
              <a:t>Very lengthy process.</a:t>
            </a:r>
          </a:p>
          <a:p>
            <a:pPr lvl="1"/>
            <a:r>
              <a:rPr lang="en-CA" sz="2400" dirty="0" smtClean="0"/>
              <a:t>Need for IT and research office to understand each other.</a:t>
            </a:r>
          </a:p>
          <a:p>
            <a:pPr lvl="1"/>
            <a:r>
              <a:rPr lang="en-CA" sz="2400" dirty="0" smtClean="0"/>
              <a:t>Requirement for dedicated project manager.</a:t>
            </a:r>
          </a:p>
          <a:p>
            <a:pPr lvl="1"/>
            <a:r>
              <a:rPr lang="en-CA" sz="2400" dirty="0" smtClean="0"/>
              <a:t>Scope and goals need to be clearly defined.</a:t>
            </a:r>
          </a:p>
          <a:p>
            <a:pPr lvl="1"/>
            <a:r>
              <a:rPr lang="en-CA" sz="2400" dirty="0" smtClean="0"/>
              <a:t>Future changes require extra programming time.</a:t>
            </a:r>
          </a:p>
          <a:p>
            <a:pPr lvl="1"/>
            <a:r>
              <a:rPr lang="en-US" sz="2400" dirty="0" smtClean="0"/>
              <a:t>Risk of the developer/programmer leaving the organization.</a:t>
            </a:r>
          </a:p>
          <a:p>
            <a:pPr lvl="1"/>
            <a:r>
              <a:rPr lang="en-US" sz="2400" dirty="0" smtClean="0"/>
              <a:t>Requirements for perfect code documentation.</a:t>
            </a:r>
            <a:endParaRPr lang="en-CA" sz="2400" dirty="0" smtClean="0"/>
          </a:p>
          <a:p>
            <a:pPr marL="347472" lvl="1" indent="-347472">
              <a:buFont typeface="Arial" pitchFamily="34" charset="0"/>
              <a:buChar char="•"/>
            </a:pPr>
            <a:r>
              <a:rPr lang="en-CA" sz="3200" dirty="0" smtClean="0"/>
              <a:t>Multi-year project was stopped</a:t>
            </a:r>
            <a:r>
              <a:rPr lang="en-CA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794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Vendor’s solution</a:t>
            </a:r>
            <a:endParaRPr lang="en-CA" dirty="0" smtClean="0"/>
          </a:p>
          <a:p>
            <a:r>
              <a:rPr lang="en-CA" dirty="0" smtClean="0"/>
              <a:t>Pros:</a:t>
            </a:r>
          </a:p>
          <a:p>
            <a:pPr lvl="1"/>
            <a:r>
              <a:rPr lang="en-US" dirty="0" smtClean="0"/>
              <a:t>Well defined functions and options.</a:t>
            </a:r>
            <a:endParaRPr lang="en-CA" dirty="0" smtClean="0"/>
          </a:p>
          <a:p>
            <a:pPr lvl="1"/>
            <a:r>
              <a:rPr lang="en-CA" dirty="0" smtClean="0"/>
              <a:t>Quicker to implement.</a:t>
            </a:r>
          </a:p>
          <a:p>
            <a:pPr lvl="1"/>
            <a:r>
              <a:rPr lang="en-CA" dirty="0" smtClean="0"/>
              <a:t>Price is known upfront.</a:t>
            </a:r>
          </a:p>
          <a:p>
            <a:r>
              <a:rPr lang="en-CA" dirty="0" smtClean="0"/>
              <a:t>Cons:</a:t>
            </a:r>
          </a:p>
          <a:p>
            <a:pPr lvl="1"/>
            <a:r>
              <a:rPr lang="en-CA" dirty="0" smtClean="0"/>
              <a:t>Have to compromise on some features.</a:t>
            </a:r>
          </a:p>
          <a:p>
            <a:pPr lvl="1"/>
            <a:r>
              <a:rPr lang="en-US" dirty="0" smtClean="0"/>
              <a:t>Limited or no customization.	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566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704263" cy="4525963"/>
          </a:xfrm>
        </p:spPr>
        <p:txBody>
          <a:bodyPr/>
          <a:lstStyle/>
          <a:p>
            <a:r>
              <a:rPr lang="en-CA" dirty="0" smtClean="0"/>
              <a:t>Pros:</a:t>
            </a:r>
          </a:p>
          <a:p>
            <a:pPr lvl="1"/>
            <a:r>
              <a:rPr lang="en-US" dirty="0" smtClean="0"/>
              <a:t>Security control</a:t>
            </a:r>
          </a:p>
          <a:p>
            <a:pPr lvl="1"/>
            <a:r>
              <a:rPr lang="en-US" dirty="0" smtClean="0"/>
              <a:t>Full control of data</a:t>
            </a:r>
          </a:p>
          <a:p>
            <a:pPr lvl="1"/>
            <a:r>
              <a:rPr lang="en-US" dirty="0" smtClean="0"/>
              <a:t>Access to data without need for internet</a:t>
            </a:r>
            <a:endParaRPr lang="en-CA" dirty="0" smtClean="0"/>
          </a:p>
          <a:p>
            <a:r>
              <a:rPr lang="en-CA" dirty="0" smtClean="0"/>
              <a:t>Cons:</a:t>
            </a:r>
          </a:p>
          <a:p>
            <a:pPr lvl="1"/>
            <a:r>
              <a:rPr lang="en-CA" dirty="0" smtClean="0"/>
              <a:t>TCO (cost of people, technology and application)</a:t>
            </a:r>
          </a:p>
          <a:p>
            <a:pPr lvl="1"/>
            <a:r>
              <a:rPr lang="en-US" dirty="0" smtClean="0"/>
              <a:t>Strict Capacity Management</a:t>
            </a:r>
          </a:p>
          <a:p>
            <a:pPr lvl="1"/>
            <a:r>
              <a:rPr lang="en-US" dirty="0" smtClean="0"/>
              <a:t>Exposure to hardware failures (need for redundancy).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158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5" y="1183513"/>
            <a:ext cx="8229600" cy="5260822"/>
          </a:xfrm>
        </p:spPr>
        <p:txBody>
          <a:bodyPr/>
          <a:lstStyle/>
          <a:p>
            <a:r>
              <a:rPr lang="en-CA" dirty="0" smtClean="0"/>
              <a:t>Pros:</a:t>
            </a:r>
          </a:p>
          <a:p>
            <a:pPr lvl="1"/>
            <a:r>
              <a:rPr lang="en-US" dirty="0" smtClean="0"/>
              <a:t>Available anywhere. </a:t>
            </a:r>
          </a:p>
          <a:p>
            <a:pPr lvl="1"/>
            <a:r>
              <a:rPr lang="en-US" dirty="0" smtClean="0"/>
              <a:t>No necessity to purchase any hardware.</a:t>
            </a:r>
          </a:p>
          <a:p>
            <a:pPr lvl="1"/>
            <a:r>
              <a:rPr lang="en-US" dirty="0" smtClean="0"/>
              <a:t>Vendor does all heavy lifting: OS, maintenance.</a:t>
            </a:r>
          </a:p>
          <a:p>
            <a:pPr lvl="1"/>
            <a:r>
              <a:rPr lang="en-US" dirty="0" smtClean="0"/>
              <a:t>Fewer compatibility issues.</a:t>
            </a:r>
          </a:p>
          <a:p>
            <a:pPr lvl="1"/>
            <a:r>
              <a:rPr lang="en-US" dirty="0" smtClean="0"/>
              <a:t>Regular updates and maintenance.</a:t>
            </a:r>
          </a:p>
          <a:p>
            <a:pPr lvl="1"/>
            <a:r>
              <a:rPr lang="en-CA" dirty="0" smtClean="0"/>
              <a:t>Flexible.</a:t>
            </a:r>
          </a:p>
          <a:p>
            <a:pPr lvl="1"/>
            <a:r>
              <a:rPr lang="en-CA" dirty="0" smtClean="0"/>
              <a:t>Scalable (capacity on demand).</a:t>
            </a:r>
          </a:p>
          <a:p>
            <a:pPr lvl="1"/>
            <a:r>
              <a:rPr lang="en-CA" dirty="0" smtClean="0"/>
              <a:t>Small or no upfront cost.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effective (economy of scale</a:t>
            </a:r>
            <a:r>
              <a:rPr lang="en-US" dirty="0" smtClean="0"/>
              <a:t>).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282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8780"/>
            <a:ext cx="8505945" cy="4525963"/>
          </a:xfrm>
        </p:spPr>
        <p:txBody>
          <a:bodyPr/>
          <a:lstStyle/>
          <a:p>
            <a:r>
              <a:rPr lang="en-CA" dirty="0" smtClean="0"/>
              <a:t>Cons:</a:t>
            </a:r>
          </a:p>
          <a:p>
            <a:pPr lvl="1"/>
            <a:r>
              <a:rPr lang="en-CA" dirty="0" smtClean="0"/>
              <a:t>Security concerns.</a:t>
            </a:r>
          </a:p>
          <a:p>
            <a:pPr lvl="1"/>
            <a:r>
              <a:rPr lang="en-US" dirty="0" smtClean="0"/>
              <a:t>Limited control over data and environment.</a:t>
            </a:r>
          </a:p>
          <a:p>
            <a:pPr lvl="1"/>
            <a:r>
              <a:rPr lang="en-US" dirty="0" smtClean="0"/>
              <a:t>Internet connection required.</a:t>
            </a:r>
          </a:p>
          <a:p>
            <a:pPr lvl="1"/>
            <a:r>
              <a:rPr lang="en-US" dirty="0" smtClean="0"/>
              <a:t>Maintenance windows controlled by the vendor.</a:t>
            </a:r>
          </a:p>
          <a:p>
            <a:pPr lvl="1"/>
            <a:r>
              <a:rPr lang="en-US" dirty="0" smtClean="0"/>
              <a:t>Dependent on third party (Underpinning Contracts).</a:t>
            </a:r>
          </a:p>
          <a:p>
            <a:pPr lvl="1"/>
            <a:r>
              <a:rPr lang="en-US" dirty="0" smtClean="0"/>
              <a:t>Vendors might shut down due to financial hardship.</a:t>
            </a:r>
          </a:p>
          <a:p>
            <a:pPr lvl="1"/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319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ROMEO by Process pathways</a:t>
            </a:r>
          </a:p>
          <a:p>
            <a:pPr lvl="1"/>
            <a:r>
              <a:rPr lang="en-CA" dirty="0" smtClean="0"/>
              <a:t>Appeared to have all features we need in the certification module (ethics review) and researcher module (on-line application).</a:t>
            </a:r>
          </a:p>
          <a:p>
            <a:pPr lvl="1"/>
            <a:r>
              <a:rPr lang="en-CA" dirty="0" smtClean="0"/>
              <a:t>As a bonus, the certification module includes review for research with animals, biohazards.</a:t>
            </a:r>
          </a:p>
          <a:p>
            <a:pPr lvl="1"/>
            <a:r>
              <a:rPr lang="en-CA" dirty="0" smtClean="0"/>
              <a:t>Can expand later with grants module, integrating grant application process.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323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Purchase </a:t>
            </a:r>
            <a:r>
              <a:rPr lang="en-CA" dirty="0" err="1" smtClean="0"/>
              <a:t>vs</a:t>
            </a:r>
            <a:r>
              <a:rPr lang="en-CA" dirty="0" smtClean="0"/>
              <a:t> SAAS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Advantages to Software as a Service (SAAS)</a:t>
            </a:r>
          </a:p>
          <a:p>
            <a:pPr lvl="1"/>
            <a:r>
              <a:rPr lang="en-CA" dirty="0" smtClean="0"/>
              <a:t>Didn’t need to buy servers.</a:t>
            </a:r>
          </a:p>
          <a:p>
            <a:pPr lvl="1"/>
            <a:r>
              <a:rPr lang="en-CA" dirty="0" smtClean="0"/>
              <a:t>Don’t need to pay ITS to maintain servers.</a:t>
            </a:r>
          </a:p>
          <a:p>
            <a:pPr lvl="1"/>
            <a:r>
              <a:rPr lang="en-CA" dirty="0" smtClean="0"/>
              <a:t>Problems with software or service go directly to Process Pathways – the relationship between business and customer is more responsive than between two internal departments with competing issues.</a:t>
            </a:r>
          </a:p>
          <a:p>
            <a:pPr lvl="1"/>
            <a:r>
              <a:rPr lang="en-CA" dirty="0" smtClean="0"/>
              <a:t>Proved more cost effective over a 6-year time period.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69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Wish List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u="sng" dirty="0" smtClean="0"/>
              <a:t>On-line application process</a:t>
            </a:r>
            <a:r>
              <a:rPr lang="en-CA" sz="2800" dirty="0" smtClean="0"/>
              <a:t> – not implemented (need to resolve issues around individuals self-registering).</a:t>
            </a:r>
          </a:p>
          <a:p>
            <a:r>
              <a:rPr lang="en-CA" sz="2800" u="sng" dirty="0" smtClean="0"/>
              <a:t>On-line review </a:t>
            </a:r>
            <a:r>
              <a:rPr lang="en-CA" sz="2800" dirty="0" smtClean="0"/>
              <a:t>– implemented.</a:t>
            </a:r>
          </a:p>
          <a:p>
            <a:r>
              <a:rPr lang="en-CA" sz="2800" u="sng" dirty="0" smtClean="0"/>
              <a:t>Multiple review levels </a:t>
            </a:r>
            <a:r>
              <a:rPr lang="en-CA" sz="2800" dirty="0" smtClean="0"/>
              <a:t>– implemented for psychology &amp; REB (other departments later).</a:t>
            </a:r>
          </a:p>
          <a:p>
            <a:r>
              <a:rPr lang="en-CA" sz="2800" u="sng" dirty="0" smtClean="0"/>
              <a:t>Automatic reminders</a:t>
            </a:r>
            <a:r>
              <a:rPr lang="en-US" sz="2800" u="sng" dirty="0" smtClean="0"/>
              <a:t> and form letters </a:t>
            </a:r>
            <a:r>
              <a:rPr lang="en-US" sz="2800" dirty="0" smtClean="0"/>
              <a:t>– in process.</a:t>
            </a:r>
          </a:p>
          <a:p>
            <a:r>
              <a:rPr lang="en-CA" sz="2800" u="sng" dirty="0" smtClean="0"/>
              <a:t>Ability to link to grants </a:t>
            </a:r>
            <a:r>
              <a:rPr lang="en-CA" sz="2800" dirty="0" smtClean="0"/>
              <a:t>– yes.</a:t>
            </a:r>
          </a:p>
          <a:p>
            <a:r>
              <a:rPr lang="en-CA" sz="2800" u="sng" dirty="0" smtClean="0"/>
              <a:t>Must accept attachments </a:t>
            </a:r>
            <a:r>
              <a:rPr lang="en-CA" sz="2800" dirty="0" smtClean="0"/>
              <a:t>– yes.</a:t>
            </a:r>
          </a:p>
          <a:p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Train staff and reviewers (on-going).</a:t>
            </a:r>
          </a:p>
          <a:p>
            <a:r>
              <a:rPr lang="en-CA" dirty="0" smtClean="0"/>
              <a:t>Implement animal research module.</a:t>
            </a:r>
          </a:p>
          <a:p>
            <a:pPr lvl="1"/>
            <a:r>
              <a:rPr lang="en-CA" dirty="0" smtClean="0"/>
              <a:t>Cleanse and migrate data</a:t>
            </a:r>
          </a:p>
          <a:p>
            <a:pPr lvl="1"/>
            <a:r>
              <a:rPr lang="en-CA" dirty="0" smtClean="0"/>
              <a:t>Implement review process</a:t>
            </a:r>
          </a:p>
          <a:p>
            <a:pPr lvl="1"/>
            <a:r>
              <a:rPr lang="en-CA" dirty="0" smtClean="0"/>
              <a:t>Implement on-line process for animal users – smaller group of researchers, lessons learned can be translated to ethics forms.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0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37656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569218" y="6172200"/>
            <a:ext cx="990600" cy="457200"/>
          </a:xfrm>
          <a:prstGeom prst="wedgeRoundRectCallout">
            <a:avLst>
              <a:gd name="adj1" fmla="val -95170"/>
              <a:gd name="adj2" fmla="val -35242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Franklin Gothic Demi Cond" pitchFamily="34" charset="0"/>
              </a:rPr>
              <a:t>Lambton</a:t>
            </a:r>
          </a:p>
          <a:p>
            <a:pPr algn="ctr"/>
            <a:r>
              <a:rPr lang="en-US" sz="1400" dirty="0" smtClean="0">
                <a:latin typeface="Franklin Gothic Demi Cond" pitchFamily="34" charset="0"/>
              </a:rPr>
              <a:t>College</a:t>
            </a:r>
            <a:endParaRPr lang="en-US" sz="1400" dirty="0">
              <a:latin typeface="Franklin Gothic Demi Cond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53465" y="5991635"/>
            <a:ext cx="914400" cy="612648"/>
          </a:xfrm>
          <a:prstGeom prst="wedgeRoundRectCallout">
            <a:avLst>
              <a:gd name="adj1" fmla="val 51733"/>
              <a:gd name="adj2" fmla="val -94679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630" y="6095348"/>
            <a:ext cx="81006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384360" y="2157458"/>
            <a:ext cx="914400" cy="612648"/>
          </a:xfrm>
          <a:prstGeom prst="wedgeRoundRectCallout">
            <a:avLst>
              <a:gd name="adj1" fmla="val 205716"/>
              <a:gd name="adj2" fmla="val 309495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778" y="2155337"/>
            <a:ext cx="610443" cy="6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195638" y="2303269"/>
            <a:ext cx="1142999" cy="762000"/>
          </a:xfrm>
          <a:prstGeom prst="wedgeRoundRectCallout">
            <a:avLst>
              <a:gd name="adj1" fmla="val 22531"/>
              <a:gd name="adj2" fmla="val 159459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007" y="2460558"/>
            <a:ext cx="92026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262652"/>
      </p:ext>
    </p:extLst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Laurier100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research involving humans needs to be:</a:t>
            </a:r>
          </a:p>
          <a:p>
            <a:pPr lvl="1"/>
            <a:r>
              <a:rPr lang="en-CA" dirty="0" smtClean="0"/>
              <a:t>Reviewed and approved by the Research Ethics Board (REB).</a:t>
            </a:r>
          </a:p>
          <a:p>
            <a:pPr lvl="1"/>
            <a:r>
              <a:rPr lang="en-CA" dirty="0" smtClean="0"/>
              <a:t>Monitored at least annually.</a:t>
            </a:r>
          </a:p>
          <a:p>
            <a:pPr lvl="1"/>
            <a:r>
              <a:rPr lang="en-CA" dirty="0" smtClean="0"/>
              <a:t>Connected to applicable funding</a:t>
            </a:r>
          </a:p>
          <a:p>
            <a:pPr lvl="1"/>
            <a:r>
              <a:rPr lang="en-CA" dirty="0" smtClean="0"/>
              <a:t>Approved before funding can be released.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we hear from Research Offices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324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i="1" dirty="0" smtClean="0"/>
              <a:t>Reporting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i="1" dirty="0" smtClean="0"/>
              <a:t>Collaboration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i="1" dirty="0" smtClean="0"/>
              <a:t>Integration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 smtClean="0"/>
              <a:t>Shrinking Budgets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81000"/>
            <a:ext cx="4953000" cy="6397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6000" b="1" dirty="0" smtClean="0">
                <a:ea typeface="ＭＳ Ｐゴシック" pitchFamily="84" charset="-128"/>
                <a:cs typeface="ＭＳ Ｐゴシック" pitchFamily="84" charset="-128"/>
              </a:rPr>
              <a:t>Enterprise</a:t>
            </a:r>
          </a:p>
        </p:txBody>
      </p:sp>
      <p:pic>
        <p:nvPicPr>
          <p:cNvPr id="16386" name="Picture 8" descr="Network-di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57200"/>
            <a:ext cx="8839200" cy="6623401"/>
          </a:xfrm>
        </p:spPr>
      </p:pic>
      <p:pic>
        <p:nvPicPr>
          <p:cNvPr id="16387" name="Picture 3" descr="C:\Documents and Settings\Jay Cy\Desktop\Romeo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"/>
            <a:ext cx="2597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6566" y="1268760"/>
            <a:ext cx="7875874" cy="4680520"/>
            <a:chOff x="1701107" y="2223607"/>
            <a:chExt cx="5730489" cy="245860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389" y="3138007"/>
              <a:ext cx="1544207" cy="154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07" y="3138007"/>
              <a:ext cx="1562100" cy="154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07" y="2223607"/>
              <a:ext cx="30670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596" y="2223607"/>
              <a:ext cx="2667000" cy="2458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790" y="3861762"/>
              <a:ext cx="1737200" cy="638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616" y="2606229"/>
              <a:ext cx="1573449" cy="372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808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1411982"/>
            <a:ext cx="8910990" cy="395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0138" y="320397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Buy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201337" y="41040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SaaS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7194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055950"/>
              </p:ext>
            </p:extLst>
          </p:nvPr>
        </p:nvGraphicFramePr>
        <p:xfrm>
          <a:off x="746574" y="1673803"/>
          <a:ext cx="7470830" cy="37804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74579"/>
                <a:gridCol w="977111"/>
                <a:gridCol w="1139963"/>
                <a:gridCol w="1017824"/>
                <a:gridCol w="1119607"/>
                <a:gridCol w="1241746"/>
              </a:tblGrid>
              <a:tr h="101944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Module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License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Annual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Internal Hosting &amp; Support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Installation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10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3398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Purchase Perpetual License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8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Module 1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25,000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  5,000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6,000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  5,000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140,000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8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Module 2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25,000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  5,000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3,000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  5,000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110,000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397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50,000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10,000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9,000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10,000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250,000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35397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SaaS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8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Module 1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   -  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12,000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    -  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  1,500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121,500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98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Module 2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   -  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12,000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    -  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1,500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121,500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397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          3,000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        243,000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599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37" y="5274833"/>
            <a:ext cx="3429933" cy="144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609" y="1289130"/>
            <a:ext cx="1804553" cy="4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723" y="2205911"/>
            <a:ext cx="1791756" cy="4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6989" y="2925010"/>
            <a:ext cx="1215835" cy="8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4245" y="2903674"/>
            <a:ext cx="1215835" cy="8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3241" y="4070587"/>
            <a:ext cx="1203036" cy="87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hape 31"/>
          <p:cNvCxnSpPr/>
          <p:nvPr/>
        </p:nvCxnSpPr>
        <p:spPr>
          <a:xfrm rot="10800000" flipV="1">
            <a:off x="770037" y="4883886"/>
            <a:ext cx="1714968" cy="1114047"/>
          </a:xfrm>
          <a:prstGeom prst="bentConnector3">
            <a:avLst>
              <a:gd name="adj1" fmla="val 112206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>
            <a:off x="2554759" y="4903332"/>
            <a:ext cx="1675613" cy="1094603"/>
          </a:xfrm>
          <a:prstGeom prst="bentConnector3">
            <a:avLst>
              <a:gd name="adj1" fmla="val 113643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033" idx="2"/>
            <a:endCxn id="1035" idx="1"/>
          </p:cNvCxnSpPr>
          <p:nvPr/>
        </p:nvCxnSpPr>
        <p:spPr>
          <a:xfrm rot="16200000" flipH="1">
            <a:off x="1449659" y="4002145"/>
            <a:ext cx="748831" cy="258334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1034" idx="2"/>
            <a:endCxn id="1035" idx="3"/>
          </p:cNvCxnSpPr>
          <p:nvPr/>
        </p:nvCxnSpPr>
        <p:spPr>
          <a:xfrm rot="5400000">
            <a:off x="2874137" y="4017701"/>
            <a:ext cx="770167" cy="205886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32" idx="2"/>
            <a:endCxn id="1033" idx="0"/>
          </p:cNvCxnSpPr>
          <p:nvPr/>
        </p:nvCxnSpPr>
        <p:spPr>
          <a:xfrm rot="5400000">
            <a:off x="1939174" y="2409583"/>
            <a:ext cx="271160" cy="7596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H="1">
            <a:off x="2813873" y="2324980"/>
            <a:ext cx="249824" cy="9075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49898" y="1572040"/>
            <a:ext cx="1" cy="676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678605" y="1466959"/>
            <a:ext cx="11960" cy="10508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6087" y="1349757"/>
            <a:ext cx="368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Juniper ISG Firewall (port 443)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63430" y="2172543"/>
            <a:ext cx="2607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Network Load Balancer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1507" y="3119562"/>
            <a:ext cx="332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Scalable Application Servers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32393" y="4305672"/>
            <a:ext cx="308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Scalable Database Server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96087" y="5654973"/>
            <a:ext cx="384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Scalable SAN Storage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36" name="Picture 12" descr="C:\Documents and Settings\ProcessPathways\Local Settings\Temporary Internet Files\Content.IE5\W5JX4LUX\j0441494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3656" y="-78687"/>
            <a:ext cx="1221890" cy="122189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5096087" y="382651"/>
            <a:ext cx="168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Internet Cloud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047" y="1051195"/>
            <a:ext cx="61957" cy="2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40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ROMEO SaaS Setup and Architecture for a Group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444" y="1916361"/>
            <a:ext cx="4267200" cy="533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Firewall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Network Load Balancer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Frame 47"/>
          <p:cNvSpPr/>
          <p:nvPr/>
        </p:nvSpPr>
        <p:spPr>
          <a:xfrm>
            <a:off x="477644" y="1001961"/>
            <a:ext cx="914400" cy="606552"/>
          </a:xfrm>
          <a:prstGeom prst="fram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Institution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 1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" name="Frame 49"/>
          <p:cNvSpPr/>
          <p:nvPr/>
        </p:nvSpPr>
        <p:spPr>
          <a:xfrm>
            <a:off x="1465196" y="1001961"/>
            <a:ext cx="917448" cy="597408"/>
          </a:xfrm>
          <a:prstGeom prst="fram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Institution 2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" name="Frame 50"/>
          <p:cNvSpPr/>
          <p:nvPr/>
        </p:nvSpPr>
        <p:spPr>
          <a:xfrm>
            <a:off x="3525644" y="1001961"/>
            <a:ext cx="914400" cy="606552"/>
          </a:xfrm>
          <a:prstGeom prst="fram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Institution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N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0044" y="2830761"/>
            <a:ext cx="1524000" cy="1143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ROMEO Application Server 1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92244" y="2830761"/>
            <a:ext cx="1524000" cy="1143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ROMEO Application Server N</a:t>
            </a:r>
          </a:p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64" name="Flowchart: Magnetic Disk 63"/>
          <p:cNvSpPr/>
          <p:nvPr/>
        </p:nvSpPr>
        <p:spPr>
          <a:xfrm>
            <a:off x="1849244" y="4278561"/>
            <a:ext cx="1524000" cy="16002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ROMEO Database Server 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Stores ROMEO Database Instance of each Institution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Flowchart: Magnetic Disk 68"/>
          <p:cNvSpPr/>
          <p:nvPr/>
        </p:nvSpPr>
        <p:spPr>
          <a:xfrm>
            <a:off x="4059044" y="4555929"/>
            <a:ext cx="1219200" cy="1228344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ROMEO Database Failover Server </a:t>
            </a:r>
          </a:p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72" name="Flowchart: Magnetic Disk 71"/>
          <p:cNvSpPr/>
          <p:nvPr/>
        </p:nvSpPr>
        <p:spPr>
          <a:xfrm>
            <a:off x="6858000" y="4462111"/>
            <a:ext cx="1600200" cy="1752600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Data Ware House Server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Stores Consolidated Business Intelligence Data of all Institutions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96100" y="2869258"/>
            <a:ext cx="1524000" cy="1143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ROMEO Reporting Application Server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306444" y="1532313"/>
            <a:ext cx="1295400" cy="0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48" idx="2"/>
            <a:endCxn id="42" idx="0"/>
          </p:cNvCxnSpPr>
          <p:nvPr/>
        </p:nvCxnSpPr>
        <p:spPr>
          <a:xfrm rot="16200000" flipH="1">
            <a:off x="1581020" y="962337"/>
            <a:ext cx="307848" cy="1600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50" idx="2"/>
            <a:endCxn id="42" idx="0"/>
          </p:cNvCxnSpPr>
          <p:nvPr/>
        </p:nvCxnSpPr>
        <p:spPr>
          <a:xfrm rot="16200000" flipH="1">
            <a:off x="2070986" y="1452303"/>
            <a:ext cx="316992" cy="6111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51" idx="2"/>
            <a:endCxn id="42" idx="0"/>
          </p:cNvCxnSpPr>
          <p:nvPr/>
        </p:nvCxnSpPr>
        <p:spPr>
          <a:xfrm rot="5400000">
            <a:off x="3105020" y="1038537"/>
            <a:ext cx="307848" cy="1447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42" idx="2"/>
            <a:endCxn id="52" idx="0"/>
          </p:cNvCxnSpPr>
          <p:nvPr/>
        </p:nvCxnSpPr>
        <p:spPr>
          <a:xfrm rot="5400000">
            <a:off x="1773044" y="2068761"/>
            <a:ext cx="381000" cy="1143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42" idx="2"/>
            <a:endCxn id="53" idx="0"/>
          </p:cNvCxnSpPr>
          <p:nvPr/>
        </p:nvCxnSpPr>
        <p:spPr>
          <a:xfrm rot="16200000" flipH="1">
            <a:off x="2954144" y="2030661"/>
            <a:ext cx="381000" cy="1219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hape 101"/>
          <p:cNvCxnSpPr>
            <a:stCxn id="52" idx="2"/>
            <a:endCxn id="64" idx="2"/>
          </p:cNvCxnSpPr>
          <p:nvPr/>
        </p:nvCxnSpPr>
        <p:spPr>
          <a:xfrm rot="16200000" flipH="1">
            <a:off x="1068194" y="4297611"/>
            <a:ext cx="1104900" cy="457200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hape 103"/>
          <p:cNvCxnSpPr>
            <a:stCxn id="53" idx="2"/>
            <a:endCxn id="64" idx="4"/>
          </p:cNvCxnSpPr>
          <p:nvPr/>
        </p:nvCxnSpPr>
        <p:spPr>
          <a:xfrm rot="5400000">
            <a:off x="3011294" y="4335711"/>
            <a:ext cx="1104900" cy="381000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64" idx="3"/>
            <a:endCxn id="69" idx="3"/>
          </p:cNvCxnSpPr>
          <p:nvPr/>
        </p:nvCxnSpPr>
        <p:spPr>
          <a:xfrm rot="5400000" flipH="1" flipV="1">
            <a:off x="3592700" y="4802817"/>
            <a:ext cx="94488" cy="2057400"/>
          </a:xfrm>
          <a:prstGeom prst="bentConnector3">
            <a:avLst>
              <a:gd name="adj1" fmla="val -241935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72" idx="1"/>
            <a:endCxn id="80" idx="2"/>
          </p:cNvCxnSpPr>
          <p:nvPr/>
        </p:nvCxnSpPr>
        <p:spPr>
          <a:xfrm rot="5400000" flipH="1" flipV="1">
            <a:off x="7433174" y="4237185"/>
            <a:ext cx="449853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hape 132"/>
          <p:cNvCxnSpPr>
            <a:endCxn id="72" idx="3"/>
          </p:cNvCxnSpPr>
          <p:nvPr/>
        </p:nvCxnSpPr>
        <p:spPr>
          <a:xfrm>
            <a:off x="3754244" y="6096000"/>
            <a:ext cx="3903856" cy="118711"/>
          </a:xfrm>
          <a:prstGeom prst="bentConnector4">
            <a:avLst>
              <a:gd name="adj1" fmla="val -238"/>
              <a:gd name="adj2" fmla="val 29256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705640" y="597068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>Security</a:t>
            </a:r>
            <a:br>
              <a:rPr lang="en-US" b="1" dirty="0">
                <a:latin typeface="Calibri" pitchFamily="34" charset="0"/>
              </a:rPr>
            </a:br>
            <a:endParaRPr lang="en-CA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066800"/>
            <a:ext cx="8229600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Calibri" pitchFamily="34" charset="0"/>
              </a:rPr>
              <a:t>Protected by multi-layered physical security  measures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Separate physical network segments for public and private access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Firewall &amp; VPN Services security solution to protect access control and intrusion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Data center is compliance with PIPEDA / PIPA </a:t>
            </a:r>
          </a:p>
        </p:txBody>
      </p:sp>
    </p:spTree>
    <p:extLst>
      <p:ext uri="{BB962C8B-B14F-4D97-AF65-F5344CB8AC3E}">
        <p14:creationId xmlns:p14="http://schemas.microsoft.com/office/powerpoint/2010/main" xmlns="" val="390732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>24 X 7 Monitoring</a:t>
            </a:r>
            <a:br>
              <a:rPr lang="en-US" b="1" dirty="0">
                <a:latin typeface="Calibri" pitchFamily="34" charset="0"/>
              </a:rPr>
            </a:br>
            <a:endParaRPr lang="en-CA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1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Calibri" pitchFamily="34" charset="0"/>
              </a:rPr>
              <a:t>Database status monitoring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Database performance monitoring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IIS Availability monitoring and alerting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IIS Performance monitoring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269213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>Disaster Recovery</a:t>
            </a:r>
            <a:br>
              <a:rPr lang="en-US" b="1" dirty="0">
                <a:latin typeface="Calibri" pitchFamily="34" charset="0"/>
              </a:rPr>
            </a:br>
            <a:endParaRPr lang="en-CA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Predictive Failover – Triggers set at network to automatically migrate problematic hosts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Live migration between clustered nodes with no downtime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Dead node recovery in less than 5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93043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urier100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Personnel crunch</a:t>
            </a:r>
          </a:p>
          <a:p>
            <a:pPr lvl="1"/>
            <a:r>
              <a:rPr lang="en-CA" dirty="0" smtClean="0"/>
              <a:t>One individual looks after both grants and ethics.</a:t>
            </a:r>
          </a:p>
          <a:p>
            <a:pPr lvl="1"/>
            <a:r>
              <a:rPr lang="en-CA" dirty="0" smtClean="0"/>
              <a:t>Duties in both parts of job have increased.</a:t>
            </a:r>
          </a:p>
          <a:p>
            <a:pPr lvl="1"/>
            <a:r>
              <a:rPr lang="en-CA" dirty="0" smtClean="0"/>
              <a:t>No funds are available for additional personnel.</a:t>
            </a:r>
          </a:p>
          <a:p>
            <a:pPr lvl="1"/>
            <a:r>
              <a:rPr lang="en-CA" dirty="0" smtClean="0"/>
              <a:t>Highly paid staff are doing clerical work like inputting data and producing form letters.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</a:rPr>
              <a:t>Backup and Restore</a:t>
            </a:r>
            <a:br>
              <a:rPr lang="en-US" b="1" dirty="0">
                <a:latin typeface="Calibri" pitchFamily="34" charset="0"/>
              </a:rPr>
            </a:br>
            <a:endParaRPr lang="en-CA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085991"/>
            <a:ext cx="8229600" cy="580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Fully managed by backup and storage team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Backups delivered to high performance disk over secure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Data encryption for maximum security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Off-site backup to Vancouver location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7 day recovery period policy to restore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70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Multi-level review process</a:t>
            </a:r>
          </a:p>
          <a:p>
            <a:pPr lvl="1"/>
            <a:r>
              <a:rPr lang="en-CA" dirty="0" smtClean="0"/>
              <a:t>Psychology reviews all applications</a:t>
            </a:r>
          </a:p>
          <a:p>
            <a:pPr lvl="1"/>
            <a:r>
              <a:rPr lang="en-CA" dirty="0" smtClean="0"/>
              <a:t>Other departments review only undergraduate research</a:t>
            </a:r>
          </a:p>
          <a:p>
            <a:pPr lvl="1"/>
            <a:r>
              <a:rPr lang="en-CA" dirty="0" smtClean="0"/>
              <a:t>University REB reviews all graduate and PhD research, including psychology</a:t>
            </a:r>
          </a:p>
          <a:p>
            <a:pPr lvl="1"/>
            <a:r>
              <a:rPr lang="en-CA" dirty="0" smtClean="0"/>
              <a:t>Reviews are across 2 campuses</a:t>
            </a:r>
          </a:p>
          <a:p>
            <a:pPr lvl="1"/>
            <a:r>
              <a:rPr lang="en-CA" dirty="0" smtClean="0"/>
              <a:t>Administrators for psychology and REB duplicate each other’s work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Existing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Research Grants Officer gets email version of project, types info into Access database.</a:t>
            </a:r>
          </a:p>
          <a:p>
            <a:r>
              <a:rPr lang="en-CA" dirty="0" smtClean="0"/>
              <a:t>RGO chooses reviewers, e-mails copy of project to them.</a:t>
            </a:r>
          </a:p>
          <a:p>
            <a:r>
              <a:rPr lang="en-CA" dirty="0" smtClean="0"/>
              <a:t>Reviewers e-mail comments to RGO.</a:t>
            </a:r>
          </a:p>
          <a:p>
            <a:r>
              <a:rPr lang="en-CA" dirty="0" smtClean="0"/>
              <a:t>RGO compiles comments into memo for Chair to review.</a:t>
            </a:r>
          </a:p>
          <a:p>
            <a:r>
              <a:rPr lang="en-CA" dirty="0" smtClean="0"/>
              <a:t>RGO e-mails comments to applicant.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Existing 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Applicant responds with updated version of project.</a:t>
            </a:r>
          </a:p>
          <a:p>
            <a:r>
              <a:rPr lang="en-CA" dirty="0" smtClean="0"/>
              <a:t>RGO reviews new version and passes on to Chair for approval.</a:t>
            </a:r>
          </a:p>
          <a:p>
            <a:r>
              <a:rPr lang="en-CA" dirty="0" smtClean="0"/>
              <a:t>RGO produces letter for Chair to sign.</a:t>
            </a:r>
          </a:p>
          <a:p>
            <a:r>
              <a:rPr lang="en-CA" dirty="0" smtClean="0"/>
              <a:t>Administrative Assistant scans letter, e-mails to applicant.</a:t>
            </a:r>
          </a:p>
          <a:p>
            <a:r>
              <a:rPr lang="en-CA" dirty="0" smtClean="0"/>
              <a:t>Details of review kept in paper file.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Software upgrades to achieve the following</a:t>
            </a:r>
          </a:p>
          <a:p>
            <a:pPr lvl="1"/>
            <a:r>
              <a:rPr lang="en-CA" dirty="0" smtClean="0"/>
              <a:t>Minimize data input and errors associated with duplicate entry.</a:t>
            </a:r>
          </a:p>
          <a:p>
            <a:pPr lvl="1"/>
            <a:r>
              <a:rPr lang="en-CA" dirty="0" smtClean="0"/>
              <a:t>Automate routine correspondence and reminders.</a:t>
            </a:r>
          </a:p>
          <a:p>
            <a:pPr lvl="1"/>
            <a:r>
              <a:rPr lang="en-CA" dirty="0" smtClean="0"/>
              <a:t>Allow linkage of ethics application to grant funding.</a:t>
            </a:r>
          </a:p>
          <a:p>
            <a:pPr lvl="1"/>
            <a:r>
              <a:rPr lang="en-CA" dirty="0" smtClean="0"/>
              <a:t>All information about review stored in same place.</a:t>
            </a:r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On-line application process (to eliminate platform problems).</a:t>
            </a:r>
          </a:p>
          <a:p>
            <a:r>
              <a:rPr lang="en-CA" dirty="0" smtClean="0"/>
              <a:t>On-line review (to eliminate distance issues).</a:t>
            </a:r>
          </a:p>
          <a:p>
            <a:r>
              <a:rPr lang="en-CA" dirty="0" smtClean="0"/>
              <a:t>Multiple review levels.</a:t>
            </a:r>
          </a:p>
          <a:p>
            <a:r>
              <a:rPr lang="en-CA" dirty="0" smtClean="0"/>
              <a:t>Automatic reminders</a:t>
            </a:r>
            <a:r>
              <a:rPr lang="en-US" dirty="0" smtClean="0"/>
              <a:t> and form letters.</a:t>
            </a:r>
          </a:p>
          <a:p>
            <a:r>
              <a:rPr lang="en-CA" dirty="0" smtClean="0"/>
              <a:t>Ability to link to grants.</a:t>
            </a:r>
          </a:p>
          <a:p>
            <a:r>
              <a:rPr lang="en-CA" dirty="0" smtClean="0"/>
              <a:t>Must accept attachments.</a:t>
            </a:r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Improve existing database</a:t>
            </a:r>
          </a:p>
          <a:p>
            <a:r>
              <a:rPr lang="en-CA" dirty="0" smtClean="0"/>
              <a:t>Pro: </a:t>
            </a:r>
          </a:p>
          <a:p>
            <a:pPr lvl="1"/>
            <a:r>
              <a:rPr lang="en-CA" dirty="0" smtClean="0"/>
              <a:t>cost effective</a:t>
            </a:r>
          </a:p>
          <a:p>
            <a:pPr lvl="1"/>
            <a:r>
              <a:rPr lang="en-CA" dirty="0" smtClean="0"/>
              <a:t>RGO familiar with system</a:t>
            </a:r>
          </a:p>
          <a:p>
            <a:r>
              <a:rPr lang="en-CA" dirty="0" smtClean="0"/>
              <a:t>Con: </a:t>
            </a:r>
          </a:p>
          <a:p>
            <a:pPr lvl="1"/>
            <a:r>
              <a:rPr lang="en-CA" dirty="0" smtClean="0"/>
              <a:t>no on-line ability</a:t>
            </a:r>
          </a:p>
          <a:p>
            <a:pPr lvl="1"/>
            <a:r>
              <a:rPr lang="en-CA" dirty="0" smtClean="0"/>
              <a:t>If database shared with departments (to eliminate duplicate entry), cannot limit access to other confidential information.</a:t>
            </a:r>
            <a:endParaRPr lang="en-US" dirty="0"/>
          </a:p>
        </p:txBody>
      </p:sp>
      <p:pic>
        <p:nvPicPr>
          <p:cNvPr id="4" name="Picture 4" descr="Laurier100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28663"/>
            <a:ext cx="2058988" cy="284162"/>
          </a:xfrm>
          <a:prstGeom prst="rect">
            <a:avLst/>
          </a:prstGeom>
          <a:noFill/>
        </p:spPr>
      </p:pic>
      <p:pic>
        <p:nvPicPr>
          <p:cNvPr id="5" name="Picture 3" descr="CANHEITN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5033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643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1177</Words>
  <Application>Microsoft Office PowerPoint</Application>
  <PresentationFormat>On-screen Show (4:3)</PresentationFormat>
  <Paragraphs>259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The Problem</vt:lpstr>
      <vt:lpstr>The Problem</vt:lpstr>
      <vt:lpstr>The Problem</vt:lpstr>
      <vt:lpstr>Existing Process</vt:lpstr>
      <vt:lpstr>Existing Process (2)</vt:lpstr>
      <vt:lpstr>The Solution</vt:lpstr>
      <vt:lpstr>Wish List</vt:lpstr>
      <vt:lpstr>Solution #1</vt:lpstr>
      <vt:lpstr>Solution #2</vt:lpstr>
      <vt:lpstr>Solution #3</vt:lpstr>
      <vt:lpstr>In-House</vt:lpstr>
      <vt:lpstr>Cloud</vt:lpstr>
      <vt:lpstr>Cloud (2)</vt:lpstr>
      <vt:lpstr>The Choice</vt:lpstr>
      <vt:lpstr>Purchase vs SAAS</vt:lpstr>
      <vt:lpstr>Wish List Progress</vt:lpstr>
      <vt:lpstr>Next Steps</vt:lpstr>
      <vt:lpstr>Slide 19</vt:lpstr>
      <vt:lpstr>What we hear from Research Offices</vt:lpstr>
      <vt:lpstr>Enterprise</vt:lpstr>
      <vt:lpstr>Slide 22</vt:lpstr>
      <vt:lpstr>Slide 23</vt:lpstr>
      <vt:lpstr>Slide 24</vt:lpstr>
      <vt:lpstr>Slide 25</vt:lpstr>
      <vt:lpstr>Slide 26</vt:lpstr>
      <vt:lpstr>Security </vt:lpstr>
      <vt:lpstr>24 X 7 Monitoring </vt:lpstr>
      <vt:lpstr>Disaster Recovery </vt:lpstr>
      <vt:lpstr>Backup and Restore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G.W. Stephan</dc:creator>
  <cp:lastModifiedBy>G.W. Stephan</cp:lastModifiedBy>
  <cp:revision>31</cp:revision>
  <dcterms:created xsi:type="dcterms:W3CDTF">2011-04-21T16:39:18Z</dcterms:created>
  <dcterms:modified xsi:type="dcterms:W3CDTF">2011-06-09T18:52:57Z</dcterms:modified>
</cp:coreProperties>
</file>